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Lato"/>
      <p:regular r:id="rId45"/>
      <p:bold r:id="rId46"/>
      <p:italic r:id="rId47"/>
      <p:boldItalic r:id="rId48"/>
    </p:embeddedFont>
    <p:embeddedFont>
      <p:font typeface="Lato Light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Lato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Light-italic.fntdata"/><Relationship Id="rId50" Type="http://schemas.openxmlformats.org/officeDocument/2006/relationships/font" Target="fonts/LatoLight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LatoLight-boldItalic.fntdata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f9fa777b5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f9fa777b5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f9fa777b5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f9fa777b5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f9fa777b5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f9fa777b5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ffeff6a9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ffeff6a9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1280ebfb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f1280ebfb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1280ebfb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f1280ebfb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ffeff6a9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ffeff6a9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f9fa777b5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8f9fa777b5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1280ebfb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1280ebfb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f9fa777b5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f9fa777b5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1280ebfb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1280ebfb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f9fa777b5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f9fa777b5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f9fa777b5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f9fa777b5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8f9fa777b5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8f9fa777b5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f9fa777b5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8f9fa777b5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f9fa777b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f9fa777b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1280ebfb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f1280ebfb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1280ebfb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f1280ebfb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8f9fa777b5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8f9fa777b5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8f9fa777b5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8f9fa777b5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ffeff6a9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effeff6a9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1280ebfbd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1280ebfb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f9fa777b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8f9fa777b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f9fa777b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8f9fa777b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f9fa777b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8f9fa777b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8f9fa777b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8f9fa777b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f9fa777b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8f9fa777b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f9fa777b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8f9fa777b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ffeff6a9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effeff6a9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f9fa777b5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8f9fa777b5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ffeff6a9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effeff6a9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1280ebfb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1280ebf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f9fa777b5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f9fa777b5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f9fa777b5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f9fa777b5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1280ebfb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1280ebfb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1280ebfb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1280ebfb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1280ebf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1280ebf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Relationship Id="rId4" Type="http://schemas.openxmlformats.org/officeDocument/2006/relationships/image" Target="../media/image22.gif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gif"/><Relationship Id="rId4" Type="http://schemas.openxmlformats.org/officeDocument/2006/relationships/image" Target="../media/image22.gif"/><Relationship Id="rId5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6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7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36.gif"/><Relationship Id="rId5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35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44.gif"/><Relationship Id="rId5" Type="http://schemas.openxmlformats.org/officeDocument/2006/relationships/image" Target="../media/image4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61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Relationship Id="rId7" Type="http://schemas.openxmlformats.org/officeDocument/2006/relationships/image" Target="../media/image5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7.gif"/><Relationship Id="rId5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376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>
                <a:latin typeface="Lato"/>
                <a:ea typeface="Lato"/>
                <a:cs typeface="Lato"/>
                <a:sym typeface="Lato"/>
              </a:rPr>
              <a:t>Bayesian Neural Model Selection</a:t>
            </a:r>
            <a:endParaRPr sz="388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>
                <a:latin typeface="Lato"/>
                <a:ea typeface="Lato"/>
                <a:cs typeface="Lato"/>
                <a:sym typeface="Lato"/>
              </a:rPr>
              <a:t>for Symmetry Learning</a:t>
            </a:r>
            <a:endParaRPr sz="388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1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Tycho van der Ouderaa</a:t>
            </a:r>
            <a:br>
              <a:rPr lang="en-GB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GB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@ JSM 2024 in Portland, US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32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Bayesian model selection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100" y="1515610"/>
            <a:ext cx="4680576" cy="12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 txBox="1"/>
          <p:nvPr>
            <p:ph type="title"/>
          </p:nvPr>
        </p:nvSpPr>
        <p:spPr>
          <a:xfrm>
            <a:off x="2170575" y="942908"/>
            <a:ext cx="428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Regular </a:t>
            </a:r>
            <a:r>
              <a:rPr lang="en-GB" sz="19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</a:t>
            </a:r>
            <a:r>
              <a:rPr lang="en-GB" sz="192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(maximum likelihood)</a:t>
            </a:r>
            <a:endParaRPr sz="192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096" y="4767150"/>
            <a:ext cx="3178527" cy="2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32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Bayesian model selection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100" y="1515610"/>
            <a:ext cx="4680576" cy="12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5"/>
          <p:cNvPicPr preferRelativeResize="0"/>
          <p:nvPr/>
        </p:nvPicPr>
        <p:blipFill rotWithShape="1">
          <a:blip r:embed="rId4">
            <a:alphaModFix/>
          </a:blip>
          <a:srcRect b="0" l="50122" r="0" t="0"/>
          <a:stretch/>
        </p:blipFill>
        <p:spPr>
          <a:xfrm>
            <a:off x="3200537" y="3424075"/>
            <a:ext cx="2085701" cy="15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>
            <p:ph type="title"/>
          </p:nvPr>
        </p:nvSpPr>
        <p:spPr>
          <a:xfrm>
            <a:off x="2170575" y="942908"/>
            <a:ext cx="428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Regular </a:t>
            </a:r>
            <a:r>
              <a:rPr lang="en-GB" sz="19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</a:t>
            </a:r>
            <a:r>
              <a:rPr lang="en-GB" sz="192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(maximum likelihood)</a:t>
            </a:r>
            <a:endParaRPr sz="192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35"/>
          <p:cNvSpPr txBox="1"/>
          <p:nvPr>
            <p:ph type="title"/>
          </p:nvPr>
        </p:nvSpPr>
        <p:spPr>
          <a:xfrm>
            <a:off x="1607375" y="2930683"/>
            <a:ext cx="56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Bayesian model selection</a:t>
            </a:r>
            <a:r>
              <a:rPr lang="en-GB" sz="192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92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(marginal likelihood)</a:t>
            </a:r>
            <a:endParaRPr sz="192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096" y="4767150"/>
            <a:ext cx="3178527" cy="2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>
            <p:ph type="title"/>
          </p:nvPr>
        </p:nvSpPr>
        <p:spPr>
          <a:xfrm>
            <a:off x="5832100" y="3732913"/>
            <a:ext cx="35556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1562"/>
              <a:buNone/>
            </a:pPr>
            <a:r>
              <a:rPr lang="en-GB" sz="1920">
                <a:solidFill>
                  <a:srgbClr val="6AA84F"/>
                </a:solidFill>
                <a:latin typeface="Lato Light"/>
                <a:ea typeface="Lato Light"/>
                <a:cs typeface="Lato Light"/>
                <a:sym typeface="Lato Light"/>
              </a:rPr>
              <a:t>Uses gradients.</a:t>
            </a:r>
            <a:br>
              <a:rPr lang="en-GB" sz="1920">
                <a:solidFill>
                  <a:srgbClr val="6AA84F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-GB" sz="1920">
                <a:solidFill>
                  <a:srgbClr val="6AA84F"/>
                </a:solidFill>
                <a:latin typeface="Lato Light"/>
                <a:ea typeface="Lato Light"/>
                <a:cs typeface="Lato Light"/>
                <a:sym typeface="Lato Light"/>
              </a:rPr>
              <a:t>No expensive cross-validation</a:t>
            </a:r>
            <a:endParaRPr sz="1920">
              <a:solidFill>
                <a:srgbClr val="6AA84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204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Learn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how to generalize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Bayesian model selection </a:t>
            </a:r>
            <a:r>
              <a:rPr lang="en-GB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(marginal likelihood)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75" y="1439692"/>
            <a:ext cx="8061926" cy="10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Bayesian model selection </a:t>
            </a:r>
            <a:r>
              <a:rPr lang="en-GB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(marginal likelihood)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75" y="1439692"/>
            <a:ext cx="8061926" cy="10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2713683"/>
            <a:ext cx="298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Marginal likelihood</a:t>
            </a:r>
            <a:endParaRPr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699" y="2713684"/>
            <a:ext cx="3850609" cy="6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Bayesian model selection </a:t>
            </a:r>
            <a:r>
              <a:rPr lang="en-GB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(marginal likelihood)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75" y="1439692"/>
            <a:ext cx="8061926" cy="10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>
            <p:ph type="title"/>
          </p:nvPr>
        </p:nvSpPr>
        <p:spPr>
          <a:xfrm>
            <a:off x="822700" y="3619525"/>
            <a:ext cx="20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Optimise </a:t>
            </a:r>
            <a:endParaRPr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2713683"/>
            <a:ext cx="298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Marginal likelihood</a:t>
            </a:r>
            <a:endParaRPr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699" y="2713684"/>
            <a:ext cx="3850609" cy="62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9"/>
          <p:cNvCxnSpPr/>
          <p:nvPr/>
        </p:nvCxnSpPr>
        <p:spPr>
          <a:xfrm>
            <a:off x="5215111" y="2120078"/>
            <a:ext cx="981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9"/>
          <p:cNvCxnSpPr/>
          <p:nvPr/>
        </p:nvCxnSpPr>
        <p:spPr>
          <a:xfrm>
            <a:off x="3157711" y="3220386"/>
            <a:ext cx="3740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4176" y="3740367"/>
            <a:ext cx="3850598" cy="39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/>
          <p:nvPr>
            <p:ph type="title"/>
          </p:nvPr>
        </p:nvSpPr>
        <p:spPr>
          <a:xfrm>
            <a:off x="1085900" y="4427150"/>
            <a:ext cx="7235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solidFill>
                  <a:srgbClr val="6AA84F"/>
                </a:solidFill>
                <a:latin typeface="Lato Light"/>
                <a:ea typeface="Lato Light"/>
                <a:cs typeface="Lato Light"/>
                <a:sym typeface="Lato Light"/>
              </a:rPr>
              <a:t>Allows optimization of architecture/inductive bias with gradients!</a:t>
            </a:r>
            <a:endParaRPr sz="1920">
              <a:solidFill>
                <a:srgbClr val="6AA84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9" name="Google Shape;229;p39"/>
          <p:cNvSpPr txBox="1"/>
          <p:nvPr>
            <p:ph type="title"/>
          </p:nvPr>
        </p:nvSpPr>
        <p:spPr>
          <a:xfrm>
            <a:off x="6449350" y="3740375"/>
            <a:ext cx="26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00">
                <a:latin typeface="Lato Light"/>
                <a:ea typeface="Lato Light"/>
                <a:cs typeface="Lato Light"/>
                <a:sym typeface="Lato Light"/>
              </a:rPr>
              <a:t>[Type-II ML / Empirical Bayes]</a:t>
            </a:r>
            <a:endParaRPr sz="1500"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204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How to integrate out neural network parameters?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>
                <a:latin typeface="Lato"/>
                <a:ea typeface="Lato"/>
                <a:cs typeface="Lato"/>
                <a:sym typeface="Lato"/>
              </a:rPr>
              <a:t>Gaussian approximation</a:t>
            </a:r>
            <a:endParaRPr sz="24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98" y="2077925"/>
            <a:ext cx="3589085" cy="3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/>
          <p:nvPr>
            <p:ph type="title"/>
          </p:nvPr>
        </p:nvSpPr>
        <p:spPr>
          <a:xfrm>
            <a:off x="1314000" y="1410949"/>
            <a:ext cx="6516000" cy="20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 Light"/>
                <a:ea typeface="Lato Light"/>
                <a:cs typeface="Lato Light"/>
                <a:sym typeface="Lato Light"/>
              </a:rPr>
              <a:t>Approximate posterior with a Gaussian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2" name="Google Shape;242;p41"/>
          <p:cNvSpPr txBox="1"/>
          <p:nvPr>
            <p:ph type="title"/>
          </p:nvPr>
        </p:nvSpPr>
        <p:spPr>
          <a:xfrm>
            <a:off x="2759886" y="3211253"/>
            <a:ext cx="41304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 Light"/>
                <a:ea typeface="Lato Light"/>
                <a:cs typeface="Lato Light"/>
                <a:sym typeface="Lato Light"/>
              </a:rPr>
              <a:t>How to find         and        ?  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128" y="3414015"/>
            <a:ext cx="282875" cy="2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539" y="3359930"/>
            <a:ext cx="282875" cy="259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41"/>
          <p:cNvCxnSpPr/>
          <p:nvPr/>
        </p:nvCxnSpPr>
        <p:spPr>
          <a:xfrm>
            <a:off x="5535025" y="2476088"/>
            <a:ext cx="657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>
                <a:latin typeface="Lato"/>
                <a:ea typeface="Lato"/>
                <a:cs typeface="Lato"/>
                <a:sym typeface="Lato"/>
              </a:rPr>
              <a:t>Approximate Bayesian inference</a:t>
            </a:r>
            <a:endParaRPr sz="24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42"/>
          <p:cNvSpPr txBox="1"/>
          <p:nvPr>
            <p:ph type="title"/>
          </p:nvPr>
        </p:nvSpPr>
        <p:spPr>
          <a:xfrm>
            <a:off x="385275" y="1159725"/>
            <a:ext cx="37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Laplace approximation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42"/>
          <p:cNvSpPr txBox="1"/>
          <p:nvPr>
            <p:ph type="title"/>
          </p:nvPr>
        </p:nvSpPr>
        <p:spPr>
          <a:xfrm>
            <a:off x="5361925" y="1159725"/>
            <a:ext cx="37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Variational Inference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50" y="1874413"/>
            <a:ext cx="3065951" cy="31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788" y="1861525"/>
            <a:ext cx="2492763" cy="31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>
                <a:latin typeface="Lato"/>
                <a:ea typeface="Lato"/>
                <a:cs typeface="Lato"/>
                <a:sym typeface="Lato"/>
              </a:rPr>
              <a:t>Approximate Bayesian inference</a:t>
            </a:r>
            <a:endParaRPr sz="24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43"/>
          <p:cNvSpPr txBox="1"/>
          <p:nvPr>
            <p:ph type="title"/>
          </p:nvPr>
        </p:nvSpPr>
        <p:spPr>
          <a:xfrm>
            <a:off x="385275" y="1159725"/>
            <a:ext cx="37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Laplace approximation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43"/>
          <p:cNvSpPr txBox="1"/>
          <p:nvPr>
            <p:ph type="title"/>
          </p:nvPr>
        </p:nvSpPr>
        <p:spPr>
          <a:xfrm>
            <a:off x="5361925" y="1159725"/>
            <a:ext cx="37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Variational Inference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43"/>
          <p:cNvSpPr txBox="1"/>
          <p:nvPr>
            <p:ph type="title"/>
          </p:nvPr>
        </p:nvSpPr>
        <p:spPr>
          <a:xfrm>
            <a:off x="110625" y="3549050"/>
            <a:ext cx="4960800" cy="1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93C47D"/>
                </a:solidFill>
                <a:latin typeface="Lato Light"/>
                <a:ea typeface="Lato Light"/>
                <a:cs typeface="Lato Light"/>
                <a:sym typeface="Lato Light"/>
              </a:rPr>
              <a:t>Pretrained network</a:t>
            </a:r>
            <a:r>
              <a:rPr lang="en-GB" sz="2400">
                <a:latin typeface="Lato Light"/>
                <a:ea typeface="Lato Light"/>
                <a:cs typeface="Lato Light"/>
                <a:sym typeface="Lato Light"/>
              </a:rPr>
              <a:t> + </a:t>
            </a:r>
            <a:r>
              <a:rPr lang="en-GB" sz="2400">
                <a:solidFill>
                  <a:srgbClr val="FF9900"/>
                </a:solidFill>
                <a:latin typeface="Lato Light"/>
                <a:ea typeface="Lato Light"/>
                <a:cs typeface="Lato Light"/>
                <a:sym typeface="Lato Light"/>
              </a:rPr>
              <a:t>Hessian</a:t>
            </a:r>
            <a:endParaRPr sz="2400">
              <a:solidFill>
                <a:srgbClr val="FF99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3" name="Google Shape;263;p43"/>
          <p:cNvSpPr txBox="1"/>
          <p:nvPr>
            <p:ph type="title"/>
          </p:nvPr>
        </p:nvSpPr>
        <p:spPr>
          <a:xfrm>
            <a:off x="5302588" y="3573825"/>
            <a:ext cx="33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9900"/>
                </a:solidFill>
                <a:latin typeface="Lato Light"/>
                <a:ea typeface="Lato Light"/>
                <a:cs typeface="Lato Light"/>
                <a:sym typeface="Lato Light"/>
              </a:rPr>
              <a:t>Optimize ELBO objective</a:t>
            </a:r>
            <a:endParaRPr sz="2400">
              <a:solidFill>
                <a:srgbClr val="FF99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4" name="Google Shape;264;p43"/>
          <p:cNvSpPr txBox="1"/>
          <p:nvPr>
            <p:ph type="title"/>
          </p:nvPr>
        </p:nvSpPr>
        <p:spPr>
          <a:xfrm>
            <a:off x="1625400" y="2834350"/>
            <a:ext cx="102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(local)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5" name="Google Shape;265;p43"/>
          <p:cNvSpPr txBox="1"/>
          <p:nvPr>
            <p:ph type="title"/>
          </p:nvPr>
        </p:nvSpPr>
        <p:spPr>
          <a:xfrm>
            <a:off x="6208450" y="2834350"/>
            <a:ext cx="157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(global)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50" y="1874413"/>
            <a:ext cx="3065951" cy="31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788" y="1861525"/>
            <a:ext cx="2492763" cy="314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43"/>
          <p:cNvCxnSpPr/>
          <p:nvPr/>
        </p:nvCxnSpPr>
        <p:spPr>
          <a:xfrm>
            <a:off x="2826100" y="2256475"/>
            <a:ext cx="5286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43"/>
          <p:cNvCxnSpPr/>
          <p:nvPr/>
        </p:nvCxnSpPr>
        <p:spPr>
          <a:xfrm>
            <a:off x="7525800" y="2243600"/>
            <a:ext cx="2826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43"/>
          <p:cNvCxnSpPr/>
          <p:nvPr/>
        </p:nvCxnSpPr>
        <p:spPr>
          <a:xfrm>
            <a:off x="3550453" y="2256478"/>
            <a:ext cx="479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43"/>
          <p:cNvCxnSpPr/>
          <p:nvPr/>
        </p:nvCxnSpPr>
        <p:spPr>
          <a:xfrm>
            <a:off x="7900128" y="2256478"/>
            <a:ext cx="295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1745675" y="1731475"/>
            <a:ext cx="6519000" cy="17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 Light"/>
              <a:buAutoNum type="romanUcPeriod"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What is Bayesian model selection?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-38862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 Light"/>
              <a:buAutoNum type="romanUcPeriod"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How to scale to deep neural networks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-38862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 Light"/>
              <a:buAutoNum type="romanUcPeriod"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Learning inductive bias and symmetries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Only correlate rows and columns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44"/>
          <p:cNvSpPr txBox="1"/>
          <p:nvPr>
            <p:ph type="title"/>
          </p:nvPr>
        </p:nvSpPr>
        <p:spPr>
          <a:xfrm>
            <a:off x="653172" y="1146002"/>
            <a:ext cx="3185100" cy="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 Light"/>
                <a:ea typeface="Lato Light"/>
                <a:cs typeface="Lato Light"/>
                <a:sym typeface="Lato Light"/>
              </a:rPr>
              <a:t>Independence between layers</a:t>
            </a:r>
            <a:endParaRPr sz="15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8" name="Google Shape;278;p44"/>
          <p:cNvSpPr txBox="1"/>
          <p:nvPr>
            <p:ph type="title"/>
          </p:nvPr>
        </p:nvSpPr>
        <p:spPr>
          <a:xfrm>
            <a:off x="653171" y="2101014"/>
            <a:ext cx="4570800" cy="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 Light"/>
                <a:ea typeface="Lato Light"/>
                <a:cs typeface="Lato Light"/>
                <a:sym typeface="Lato Light"/>
              </a:rPr>
              <a:t>Independence between inputs and outputs</a:t>
            </a:r>
            <a:endParaRPr sz="15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79" name="Google Shape;279;p44"/>
          <p:cNvPicPr preferRelativeResize="0"/>
          <p:nvPr/>
        </p:nvPicPr>
        <p:blipFill rotWithShape="1">
          <a:blip r:embed="rId3">
            <a:alphaModFix/>
          </a:blip>
          <a:srcRect b="0" l="0" r="18599" t="0"/>
          <a:stretch/>
        </p:blipFill>
        <p:spPr>
          <a:xfrm>
            <a:off x="1069800" y="2517713"/>
            <a:ext cx="4231373" cy="2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4"/>
          <p:cNvSpPr txBox="1"/>
          <p:nvPr>
            <p:ph type="title"/>
          </p:nvPr>
        </p:nvSpPr>
        <p:spPr>
          <a:xfrm>
            <a:off x="653171" y="3801439"/>
            <a:ext cx="4570800" cy="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 Light"/>
                <a:ea typeface="Lato Light"/>
                <a:cs typeface="Lato Light"/>
                <a:sym typeface="Lato Light"/>
              </a:rPr>
              <a:t>KFAC Hessian approximation:</a:t>
            </a:r>
            <a:endParaRPr sz="15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825" y="2848382"/>
            <a:ext cx="3126129" cy="4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725" y="3336732"/>
            <a:ext cx="3185101" cy="4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2861" y="4128823"/>
            <a:ext cx="1942134" cy="63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44"/>
          <p:cNvCxnSpPr/>
          <p:nvPr/>
        </p:nvCxnSpPr>
        <p:spPr>
          <a:xfrm>
            <a:off x="1092853" y="4871953"/>
            <a:ext cx="19188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44"/>
          <p:cNvCxnSpPr/>
          <p:nvPr/>
        </p:nvCxnSpPr>
        <p:spPr>
          <a:xfrm>
            <a:off x="1815903" y="2843652"/>
            <a:ext cx="14268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44"/>
          <p:cNvCxnSpPr/>
          <p:nvPr/>
        </p:nvCxnSpPr>
        <p:spPr>
          <a:xfrm>
            <a:off x="3517203" y="2848378"/>
            <a:ext cx="7581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4"/>
          <p:cNvCxnSpPr/>
          <p:nvPr/>
        </p:nvCxnSpPr>
        <p:spPr>
          <a:xfrm>
            <a:off x="4543078" y="2848378"/>
            <a:ext cx="7581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8" name="Google Shape;28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9800" y="1512588"/>
            <a:ext cx="1356301" cy="6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4"/>
          <p:cNvSpPr/>
          <p:nvPr/>
        </p:nvSpPr>
        <p:spPr>
          <a:xfrm>
            <a:off x="653171" y="1146000"/>
            <a:ext cx="4771200" cy="2615400"/>
          </a:xfrm>
          <a:prstGeom prst="rect">
            <a:avLst/>
          </a:prstGeom>
          <a:solidFill>
            <a:srgbClr val="212121">
              <a:alpha val="56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290" name="Google Shape;290;p44"/>
          <p:cNvPicPr preferRelativeResize="0"/>
          <p:nvPr/>
        </p:nvPicPr>
        <p:blipFill rotWithShape="1">
          <a:blip r:embed="rId8">
            <a:alphaModFix/>
          </a:blip>
          <a:srcRect b="0" l="0" r="0" t="34080"/>
          <a:stretch/>
        </p:blipFill>
        <p:spPr>
          <a:xfrm>
            <a:off x="4328759" y="3133425"/>
            <a:ext cx="4503542" cy="16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>
                <a:latin typeface="Lato"/>
                <a:ea typeface="Lato"/>
                <a:cs typeface="Lato"/>
                <a:sym typeface="Lato"/>
              </a:rPr>
              <a:t>Approximate Bayesian inference</a:t>
            </a:r>
            <a:endParaRPr sz="24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45"/>
          <p:cNvSpPr txBox="1"/>
          <p:nvPr>
            <p:ph type="title"/>
          </p:nvPr>
        </p:nvSpPr>
        <p:spPr>
          <a:xfrm>
            <a:off x="385275" y="1159725"/>
            <a:ext cx="37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Laplace approximation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45"/>
          <p:cNvSpPr txBox="1"/>
          <p:nvPr>
            <p:ph type="title"/>
          </p:nvPr>
        </p:nvSpPr>
        <p:spPr>
          <a:xfrm>
            <a:off x="5361925" y="1159725"/>
            <a:ext cx="37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Variational Inference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50" y="1874413"/>
            <a:ext cx="3065951" cy="31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788" y="1861525"/>
            <a:ext cx="2492763" cy="314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45"/>
          <p:cNvCxnSpPr/>
          <p:nvPr/>
        </p:nvCxnSpPr>
        <p:spPr>
          <a:xfrm>
            <a:off x="2790978" y="2256478"/>
            <a:ext cx="12438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5"/>
          <p:cNvCxnSpPr/>
          <p:nvPr/>
        </p:nvCxnSpPr>
        <p:spPr>
          <a:xfrm>
            <a:off x="7145270" y="2243591"/>
            <a:ext cx="9675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45"/>
          <p:cNvSpPr txBox="1"/>
          <p:nvPr/>
        </p:nvSpPr>
        <p:spPr>
          <a:xfrm>
            <a:off x="94575" y="3369925"/>
            <a:ext cx="7652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[1]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Optimizing Neural Networks with Kronecker-factored Approximate Curvature</a:t>
            </a:r>
            <a:br>
              <a:rPr b="1"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James Martens and Roger Grosse</a:t>
            </a:r>
            <a:b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In ICML 2016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[2]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Scalable Marginal Likelihood Estimation for Model Selection in Deep Learning</a:t>
            </a:r>
            <a:br>
              <a:rPr b="1"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Alexander Immer,Matthias Bauer, Vincent Fortuin, Gunnar Ratsch, Mohammad Emtiyaz Khan</a:t>
            </a:r>
            <a:b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In ICML 2021</a:t>
            </a:r>
            <a:b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[3]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Structured and efficient variational deep learning with matrix gaussian posteriors</a:t>
            </a:r>
            <a:b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Christos Louizos and Max Welling</a:t>
            </a:r>
            <a:b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In ICML 2016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8000" y="2478688"/>
            <a:ext cx="1918592" cy="65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4313" y="2587975"/>
            <a:ext cx="1820177" cy="38286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/>
        </p:nvSpPr>
        <p:spPr>
          <a:xfrm>
            <a:off x="3515475" y="2478700"/>
            <a:ext cx="81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[1, </a:t>
            </a:r>
            <a:r>
              <a:rPr lang="en-GB" sz="11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2]</a:t>
            </a:r>
            <a:endParaRPr/>
          </a:p>
        </p:txBody>
      </p:sp>
      <p:sp>
        <p:nvSpPr>
          <p:cNvPr id="306" name="Google Shape;306;p45"/>
          <p:cNvSpPr txBox="1"/>
          <p:nvPr/>
        </p:nvSpPr>
        <p:spPr>
          <a:xfrm>
            <a:off x="7886100" y="2478700"/>
            <a:ext cx="81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[3]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>
                <a:latin typeface="Lato"/>
                <a:ea typeface="Lato"/>
                <a:cs typeface="Lato"/>
                <a:sym typeface="Lato"/>
              </a:rPr>
              <a:t>Approximate Bayesian inference</a:t>
            </a:r>
            <a:endParaRPr sz="24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6"/>
          <p:cNvSpPr txBox="1"/>
          <p:nvPr>
            <p:ph type="title"/>
          </p:nvPr>
        </p:nvSpPr>
        <p:spPr>
          <a:xfrm>
            <a:off x="385275" y="1159725"/>
            <a:ext cx="37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Laplace approximation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6"/>
          <p:cNvSpPr txBox="1"/>
          <p:nvPr>
            <p:ph type="title"/>
          </p:nvPr>
        </p:nvSpPr>
        <p:spPr>
          <a:xfrm>
            <a:off x="5361925" y="1159725"/>
            <a:ext cx="37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Variational Inference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46"/>
          <p:cNvSpPr txBox="1"/>
          <p:nvPr>
            <p:ph type="title"/>
          </p:nvPr>
        </p:nvSpPr>
        <p:spPr>
          <a:xfrm>
            <a:off x="51000" y="3688420"/>
            <a:ext cx="9042000" cy="14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720">
                <a:latin typeface="Lato"/>
                <a:ea typeface="Lato"/>
                <a:cs typeface="Lato"/>
                <a:sym typeface="Lato"/>
              </a:rPr>
              <a:t>Tricks of the trade:</a:t>
            </a:r>
            <a:endParaRPr sz="1720">
              <a:latin typeface="Lato"/>
              <a:ea typeface="Lato"/>
              <a:cs typeface="Lato"/>
              <a:sym typeface="Lato"/>
            </a:endParaRPr>
          </a:p>
          <a:p>
            <a:pPr indent="-337820" lvl="0" marL="457200" rtl="0" algn="l">
              <a:spcBef>
                <a:spcPts val="0"/>
              </a:spcBef>
              <a:spcAft>
                <a:spcPts val="0"/>
              </a:spcAft>
              <a:buSzPts val="1720"/>
              <a:buFont typeface="Lato Light"/>
              <a:buChar char="-"/>
            </a:pPr>
            <a:r>
              <a:rPr lang="en-GB" sz="1500">
                <a:latin typeface="Lato Light"/>
                <a:ea typeface="Lato Light"/>
                <a:cs typeface="Lato Light"/>
                <a:sym typeface="Lato Light"/>
              </a:rPr>
              <a:t>Easy inverse / determinant </a:t>
            </a:r>
            <a:r>
              <a:rPr lang="en-GB" sz="12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(Kronecker identities in Laplace  </a:t>
            </a:r>
            <a:r>
              <a:rPr lang="en-GB" sz="1200">
                <a:solidFill>
                  <a:srgbClr val="4A86E8"/>
                </a:solidFill>
                <a:latin typeface="Lato Light"/>
                <a:ea typeface="Lato Light"/>
                <a:cs typeface="Lato Light"/>
                <a:sym typeface="Lato Light"/>
              </a:rPr>
              <a:t>[1,2]</a:t>
            </a:r>
            <a:r>
              <a:rPr lang="en-GB" sz="12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, Cholesky parameterization in VI as App. D in </a:t>
            </a:r>
            <a:r>
              <a:rPr lang="en-GB" sz="1200">
                <a:solidFill>
                  <a:srgbClr val="4A86E8"/>
                </a:solidFill>
                <a:latin typeface="Lato Light"/>
                <a:ea typeface="Lato Light"/>
                <a:cs typeface="Lato Light"/>
                <a:sym typeface="Lato Light"/>
              </a:rPr>
              <a:t>[13]</a:t>
            </a:r>
            <a:r>
              <a:rPr lang="en-GB" sz="12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2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-337820" lvl="0" marL="457200" rtl="0" algn="l">
              <a:spcBef>
                <a:spcPts val="0"/>
              </a:spcBef>
              <a:spcAft>
                <a:spcPts val="0"/>
              </a:spcAft>
              <a:buSzPts val="1720"/>
              <a:buFont typeface="Lato Light"/>
              <a:buChar char="-"/>
            </a:pPr>
            <a:r>
              <a:rPr lang="en-GB" sz="1500">
                <a:latin typeface="Lato Light"/>
                <a:ea typeface="Lato Light"/>
                <a:cs typeface="Lato Light"/>
                <a:sym typeface="Lato Light"/>
              </a:rPr>
              <a:t>Use</a:t>
            </a:r>
            <a:r>
              <a:rPr lang="en-GB" sz="1500">
                <a:latin typeface="Lato Light"/>
                <a:ea typeface="Lato Light"/>
                <a:cs typeface="Lato Light"/>
                <a:sym typeface="Lato Light"/>
              </a:rPr>
              <a:t> mini-batches</a:t>
            </a:r>
            <a:r>
              <a:rPr lang="en-GB" sz="1720"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2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(easy in VI, requires care in Laplace </a:t>
            </a:r>
            <a:r>
              <a:rPr lang="en-GB" sz="1200">
                <a:solidFill>
                  <a:srgbClr val="4A86E8"/>
                </a:solidFill>
                <a:latin typeface="Lato Light"/>
                <a:ea typeface="Lato Light"/>
                <a:cs typeface="Lato Light"/>
                <a:sym typeface="Lato Light"/>
              </a:rPr>
              <a:t>[4]</a:t>
            </a:r>
            <a:r>
              <a:rPr lang="en-GB" sz="12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2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 sz="1200">
              <a:solidFill>
                <a:srgbClr val="B7B7B7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7820" lvl="0" marL="457200" rtl="0" algn="l">
              <a:spcBef>
                <a:spcPts val="0"/>
              </a:spcBef>
              <a:spcAft>
                <a:spcPts val="0"/>
              </a:spcAft>
              <a:buSzPts val="1720"/>
              <a:buFont typeface="Lato Light"/>
              <a:buChar char="-"/>
            </a:pPr>
            <a:r>
              <a:rPr lang="en-GB" sz="1500">
                <a:latin typeface="Lato Light"/>
                <a:ea typeface="Lato Light"/>
                <a:cs typeface="Lato Light"/>
                <a:sym typeface="Lato Light"/>
              </a:rPr>
              <a:t>Account for weight-symmetries</a:t>
            </a:r>
            <a:r>
              <a:rPr lang="en-GB" sz="1720"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2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(with correction in KL term </a:t>
            </a:r>
            <a:r>
              <a:rPr lang="en-GB" sz="1200">
                <a:solidFill>
                  <a:srgbClr val="4A86E8"/>
                </a:solidFill>
                <a:latin typeface="Lato Light"/>
                <a:ea typeface="Lato Light"/>
                <a:cs typeface="Lato Light"/>
                <a:sym typeface="Lato Light"/>
              </a:rPr>
              <a:t>[5]</a:t>
            </a:r>
            <a:r>
              <a:rPr lang="en-GB" sz="12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2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-337820" lvl="0" marL="457200" rtl="0" algn="l">
              <a:spcBef>
                <a:spcPts val="0"/>
              </a:spcBef>
              <a:spcAft>
                <a:spcPts val="0"/>
              </a:spcAft>
              <a:buSzPts val="1720"/>
              <a:buFont typeface="Lato Light"/>
              <a:buChar char="-"/>
            </a:pPr>
            <a:r>
              <a:rPr lang="en-GB" sz="1500">
                <a:latin typeface="Lato Light"/>
                <a:ea typeface="Lato Light"/>
                <a:cs typeface="Lato Light"/>
                <a:sym typeface="Lato Light"/>
              </a:rPr>
              <a:t>Optimize prior variance and output variance empirically</a:t>
            </a:r>
            <a:r>
              <a:rPr lang="en-GB" sz="1720"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2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( </a:t>
            </a:r>
            <a:r>
              <a:rPr lang="en-GB" sz="1200">
                <a:solidFill>
                  <a:srgbClr val="4A86E8"/>
                </a:solidFill>
                <a:latin typeface="Lato Light"/>
                <a:ea typeface="Lato Light"/>
                <a:cs typeface="Lato Light"/>
                <a:sym typeface="Lato Light"/>
              </a:rPr>
              <a:t>[2], </a:t>
            </a:r>
            <a:r>
              <a:rPr lang="en-GB" sz="12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closed-form VI updates in App. D of </a:t>
            </a:r>
            <a:r>
              <a:rPr lang="en-GB" sz="1200">
                <a:solidFill>
                  <a:srgbClr val="4A86E8"/>
                </a:solidFill>
                <a:latin typeface="Lato Light"/>
                <a:ea typeface="Lato Light"/>
                <a:cs typeface="Lato Light"/>
                <a:sym typeface="Lato Light"/>
              </a:rPr>
              <a:t>[13]</a:t>
            </a:r>
            <a:r>
              <a:rPr lang="en-GB" sz="12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200">
                <a:solidFill>
                  <a:srgbClr val="B7B7B7"/>
                </a:solidFill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 sz="1200"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50" y="1784971"/>
            <a:ext cx="1954464" cy="2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809" y="1787758"/>
            <a:ext cx="1570691" cy="1981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46"/>
          <p:cNvCxnSpPr/>
          <p:nvPr/>
        </p:nvCxnSpPr>
        <p:spPr>
          <a:xfrm>
            <a:off x="2165682" y="2028520"/>
            <a:ext cx="792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6"/>
          <p:cNvCxnSpPr/>
          <p:nvPr/>
        </p:nvCxnSpPr>
        <p:spPr>
          <a:xfrm>
            <a:off x="7204075" y="2028508"/>
            <a:ext cx="6096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Google Shape;31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029" y="2077409"/>
            <a:ext cx="1500993" cy="5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6"/>
          <p:cNvSpPr txBox="1"/>
          <p:nvPr/>
        </p:nvSpPr>
        <p:spPr>
          <a:xfrm>
            <a:off x="155475" y="2636807"/>
            <a:ext cx="836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[4]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Stochastic Marginal Likelihood Gradients using Neural Tangent Kernels</a:t>
            </a:r>
            <a:br>
              <a:rPr b="1"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Alexander Immer, Tycho F.A. van der Ouderaa, Mark van der Wilk, Gunnar Ratsch, Bernhard Schölkopf</a:t>
            </a:r>
            <a:b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In ICML 2023</a:t>
            </a:r>
            <a:b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[5]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Variational Inference Failures Under Model Symmetries: Permutation Invariant Posteriors for Bayesian Neural Networks</a:t>
            </a:r>
            <a:br>
              <a:rPr b="1"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Yoav Gelberg, Tycho F. A. van der Ouderaa, Mark van der Wilk, Yarin Gal</a:t>
            </a:r>
            <a:b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In ICML 2024, GRaM workshop (best paper)</a:t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63" y="2073102"/>
            <a:ext cx="1570700" cy="53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311700" y="204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Laplace approximations at scale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208" y="2213130"/>
            <a:ext cx="2680745" cy="13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8"/>
          <p:cNvSpPr txBox="1"/>
          <p:nvPr>
            <p:ph type="title"/>
          </p:nvPr>
        </p:nvSpPr>
        <p:spPr>
          <a:xfrm>
            <a:off x="311700" y="44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Laplace of networks with billions of parameters</a:t>
            </a:r>
            <a:endParaRPr sz="242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48"/>
          <p:cNvSpPr txBox="1"/>
          <p:nvPr>
            <p:ph type="title"/>
          </p:nvPr>
        </p:nvSpPr>
        <p:spPr>
          <a:xfrm>
            <a:off x="352850" y="1622150"/>
            <a:ext cx="8660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State-of-the-art in structured LLM pruni</a:t>
            </a:r>
            <a:r>
              <a:rPr lang="en-GB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ng </a:t>
            </a:r>
            <a:r>
              <a:rPr lang="en-GB" sz="1800">
                <a:solidFill>
                  <a:srgbClr val="4A86E8"/>
                </a:solidFill>
                <a:latin typeface="Lato Light"/>
                <a:ea typeface="Lato Light"/>
                <a:cs typeface="Lato Light"/>
                <a:sym typeface="Lato Light"/>
              </a:rPr>
              <a:t>[7]</a:t>
            </a:r>
            <a:r>
              <a:rPr lang="en-GB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: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4" name="Google Shape;334;p48"/>
          <p:cNvSpPr txBox="1"/>
          <p:nvPr>
            <p:ph type="title"/>
          </p:nvPr>
        </p:nvSpPr>
        <p:spPr>
          <a:xfrm>
            <a:off x="352850" y="1047350"/>
            <a:ext cx="76524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Laplace can be applied to modern architectures</a:t>
            </a:r>
            <a:r>
              <a:rPr lang="en-GB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800">
                <a:solidFill>
                  <a:srgbClr val="4A86E8"/>
                </a:solidFill>
                <a:latin typeface="Lato Light"/>
                <a:ea typeface="Lato Light"/>
                <a:cs typeface="Lato Light"/>
                <a:sym typeface="Lato Light"/>
              </a:rPr>
              <a:t>[6]</a:t>
            </a:r>
            <a:endParaRPr sz="1750"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124750" y="3688774"/>
            <a:ext cx="7652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[6]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Kronecker-Factored Approximate Curvature for Modern Neural Network Architectures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Runa Eschenhagen, Alexander Immer, Richard E Turner, Frank Schneider, Philipp Hennig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In NeurIPS 2023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[7]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The LLM Surgeon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Tycho F.A. van der Ouderaa, Markus Nagel, Mart van Baalen, Yuki M. Asano, Tijmen Blankevoort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In ICLR 2024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83" y="2150213"/>
            <a:ext cx="5758503" cy="1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311700" y="32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Bayesian model selection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100" y="1515610"/>
            <a:ext cx="4680576" cy="12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9"/>
          <p:cNvPicPr preferRelativeResize="0"/>
          <p:nvPr/>
        </p:nvPicPr>
        <p:blipFill rotWithShape="1">
          <a:blip r:embed="rId4">
            <a:alphaModFix/>
          </a:blip>
          <a:srcRect b="0" l="50122" r="0" t="0"/>
          <a:stretch/>
        </p:blipFill>
        <p:spPr>
          <a:xfrm>
            <a:off x="3200537" y="3424075"/>
            <a:ext cx="2085701" cy="15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 txBox="1"/>
          <p:nvPr>
            <p:ph type="title"/>
          </p:nvPr>
        </p:nvSpPr>
        <p:spPr>
          <a:xfrm>
            <a:off x="2170575" y="942908"/>
            <a:ext cx="428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Regular training </a:t>
            </a:r>
            <a:r>
              <a:rPr lang="en-GB" sz="192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(maximum likelihood)</a:t>
            </a:r>
            <a:endParaRPr sz="192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9"/>
          <p:cNvSpPr txBox="1"/>
          <p:nvPr>
            <p:ph type="title"/>
          </p:nvPr>
        </p:nvSpPr>
        <p:spPr>
          <a:xfrm>
            <a:off x="1607375" y="2930683"/>
            <a:ext cx="56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Bayesian model selection</a:t>
            </a:r>
            <a:r>
              <a:rPr lang="en-GB" sz="192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92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(marginal likelihood)</a:t>
            </a:r>
            <a:endParaRPr sz="192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096" y="4767150"/>
            <a:ext cx="3178527" cy="2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title"/>
          </p:nvPr>
        </p:nvSpPr>
        <p:spPr>
          <a:xfrm>
            <a:off x="311700" y="204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Inductive</a:t>
            </a:r>
            <a:r>
              <a:rPr lang="en-GB"/>
              <a:t> bias in deep learning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/>
        </p:nvSpPr>
        <p:spPr>
          <a:xfrm>
            <a:off x="628125" y="363910"/>
            <a:ext cx="331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Lato"/>
                <a:ea typeface="Lato"/>
                <a:cs typeface="Lato"/>
                <a:sym typeface="Lato"/>
              </a:rPr>
              <a:t>Equivariance</a:t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5037428" y="363910"/>
            <a:ext cx="331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Lato"/>
                <a:ea typeface="Lato"/>
                <a:cs typeface="Lato"/>
                <a:sym typeface="Lato"/>
              </a:rPr>
              <a:t>Invariance</a:t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" name="Google Shape;358;p51"/>
          <p:cNvCxnSpPr/>
          <p:nvPr/>
        </p:nvCxnSpPr>
        <p:spPr>
          <a:xfrm>
            <a:off x="3105083" y="2743041"/>
            <a:ext cx="0" cy="50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9" name="Google Shape;3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125" y="1834264"/>
            <a:ext cx="725493" cy="71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42324" y="1834248"/>
            <a:ext cx="725486" cy="71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1"/>
          <p:cNvSpPr txBox="1"/>
          <p:nvPr/>
        </p:nvSpPr>
        <p:spPr>
          <a:xfrm>
            <a:off x="1711313" y="45426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Example image:	Vincent van Gogh, Self-Portrait with Grey Felt Hat, 1887</a:t>
            </a:r>
            <a:br>
              <a:rPr i="1" lang="en-GB" sz="12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1" lang="en-GB" sz="12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			Van Gogh Museum Amsterdam</a:t>
            </a:r>
            <a:endParaRPr i="1" sz="12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633" y="1829532"/>
            <a:ext cx="725493" cy="71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03482" y="1870566"/>
            <a:ext cx="725486" cy="71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125" y="3436184"/>
            <a:ext cx="725493" cy="71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42324" y="3436168"/>
            <a:ext cx="725486" cy="71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1"/>
          <p:cNvSpPr txBox="1"/>
          <p:nvPr/>
        </p:nvSpPr>
        <p:spPr>
          <a:xfrm>
            <a:off x="7026695" y="3454097"/>
            <a:ext cx="8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Face</a:t>
            </a:r>
            <a:endParaRPr b="1" sz="1800"/>
          </a:p>
        </p:txBody>
      </p:sp>
      <p:sp>
        <p:nvSpPr>
          <p:cNvPr id="367" name="Google Shape;367;p51"/>
          <p:cNvSpPr txBox="1"/>
          <p:nvPr/>
        </p:nvSpPr>
        <p:spPr>
          <a:xfrm>
            <a:off x="5392808" y="3454097"/>
            <a:ext cx="8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Face</a:t>
            </a:r>
            <a:endParaRPr b="1" sz="1800"/>
          </a:p>
        </p:txBody>
      </p:sp>
      <p:pic>
        <p:nvPicPr>
          <p:cNvPr id="368" name="Google Shape;36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2275" y="1839706"/>
            <a:ext cx="177125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2392" y="2816655"/>
            <a:ext cx="177125" cy="32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8792" y="2816655"/>
            <a:ext cx="177125" cy="32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792" y="2816655"/>
            <a:ext cx="177125" cy="32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792" y="2816655"/>
            <a:ext cx="177125" cy="32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367" y="1839706"/>
            <a:ext cx="177125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3606" y="1023006"/>
            <a:ext cx="2023552" cy="32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800" y="1001405"/>
            <a:ext cx="2417449" cy="320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51"/>
          <p:cNvCxnSpPr/>
          <p:nvPr/>
        </p:nvCxnSpPr>
        <p:spPr>
          <a:xfrm>
            <a:off x="1450281" y="2743041"/>
            <a:ext cx="0" cy="50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7" name="Google Shape;37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2275" y="3374626"/>
            <a:ext cx="177125" cy="24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51"/>
          <p:cNvCxnSpPr/>
          <p:nvPr/>
        </p:nvCxnSpPr>
        <p:spPr>
          <a:xfrm>
            <a:off x="7405044" y="2743041"/>
            <a:ext cx="0" cy="50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51"/>
          <p:cNvCxnSpPr/>
          <p:nvPr/>
        </p:nvCxnSpPr>
        <p:spPr>
          <a:xfrm>
            <a:off x="5750242" y="2743041"/>
            <a:ext cx="0" cy="50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51"/>
          <p:cNvCxnSpPr/>
          <p:nvPr/>
        </p:nvCxnSpPr>
        <p:spPr>
          <a:xfrm>
            <a:off x="2038283" y="2209641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51"/>
          <p:cNvCxnSpPr/>
          <p:nvPr/>
        </p:nvCxnSpPr>
        <p:spPr>
          <a:xfrm>
            <a:off x="2038283" y="3809841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51"/>
          <p:cNvCxnSpPr/>
          <p:nvPr/>
        </p:nvCxnSpPr>
        <p:spPr>
          <a:xfrm>
            <a:off x="6305483" y="2209641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>
            <p:ph type="title"/>
          </p:nvPr>
        </p:nvSpPr>
        <p:spPr>
          <a:xfrm>
            <a:off x="311700" y="204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Can we learn symmetries?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825" y="1654974"/>
            <a:ext cx="1700376" cy="2268275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000000">
                <a:alpha val="16000"/>
              </a:srgbClr>
            </a:outerShdw>
          </a:effectLst>
        </p:spPr>
      </p:pic>
      <p:pic>
        <p:nvPicPr>
          <p:cNvPr id="393" name="Google Shape;393;p53"/>
          <p:cNvPicPr preferRelativeResize="0"/>
          <p:nvPr/>
        </p:nvPicPr>
        <p:blipFill rotWithShape="1">
          <a:blip r:embed="rId4">
            <a:alphaModFix/>
          </a:blip>
          <a:srcRect b="56146" l="0" r="0" t="0"/>
          <a:stretch/>
        </p:blipFill>
        <p:spPr>
          <a:xfrm>
            <a:off x="675802" y="2082073"/>
            <a:ext cx="3896201" cy="90665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3"/>
          <p:cNvSpPr txBox="1"/>
          <p:nvPr/>
        </p:nvSpPr>
        <p:spPr>
          <a:xfrm>
            <a:off x="4681700" y="4123450"/>
            <a:ext cx="488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[8]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Learning Invariant Weights in Neural Networks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Tycho F.A. van der Ouderaa and Mark van der Wilk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In ICML 2021 (UDL Workshop) and UAI 2022 (Oral)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25" y="660726"/>
            <a:ext cx="9180480" cy="9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3"/>
          <p:cNvPicPr preferRelativeResize="0"/>
          <p:nvPr/>
        </p:nvPicPr>
        <p:blipFill rotWithShape="1">
          <a:blip r:embed="rId4">
            <a:alphaModFix/>
          </a:blip>
          <a:srcRect b="11591" l="0" r="0" t="56145"/>
          <a:stretch/>
        </p:blipFill>
        <p:spPr>
          <a:xfrm>
            <a:off x="675802" y="3074045"/>
            <a:ext cx="3896201" cy="66700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 txBox="1"/>
          <p:nvPr/>
        </p:nvSpPr>
        <p:spPr>
          <a:xfrm>
            <a:off x="655186" y="203955"/>
            <a:ext cx="32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Learned filter bank on rotated MNIST: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53"/>
          <p:cNvSpPr txBox="1"/>
          <p:nvPr/>
        </p:nvSpPr>
        <p:spPr>
          <a:xfrm>
            <a:off x="653675" y="1958600"/>
            <a:ext cx="34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Learned filter bank on rotated CIFAR-10: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27"/>
          <p:cNvCxnSpPr/>
          <p:nvPr/>
        </p:nvCxnSpPr>
        <p:spPr>
          <a:xfrm>
            <a:off x="3815508" y="2921840"/>
            <a:ext cx="1381200" cy="0"/>
          </a:xfrm>
          <a:prstGeom prst="straightConnector1">
            <a:avLst/>
          </a:prstGeom>
          <a:noFill/>
          <a:ln cap="flat" cmpd="sng" w="114300">
            <a:solidFill>
              <a:srgbClr val="C9DAF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1" name="Google Shape;1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350" y="1990141"/>
            <a:ext cx="1830576" cy="18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64050" y="4067452"/>
            <a:ext cx="9015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References:</a:t>
            </a:r>
            <a:endParaRPr sz="1100">
              <a:solidFill>
                <a:schemeClr val="lt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Left: </a:t>
            </a:r>
            <a:r>
              <a:rPr i="1"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Bridge the Gap Between VQA and Human Behavior on Omnidirectional Video: A Large-Scale Dataset and a Deep Learning Model, </a:t>
            </a:r>
            <a:r>
              <a:rPr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Chen Li, Mai Xu, Xinzhe Du, Zulin Wang</a:t>
            </a:r>
            <a:endParaRPr sz="1100">
              <a:solidFill>
                <a:schemeClr val="lt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Right video:"Neurons connecting to one another in a Petri dish - growth cones." by </a:t>
            </a:r>
            <a:r>
              <a:rPr i="1"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Dr Lila Landowski</a:t>
            </a:r>
            <a:br>
              <a:rPr i="1"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endParaRPr sz="1100">
              <a:solidFill>
                <a:schemeClr val="l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3" name="Google Shape;113;p27"/>
          <p:cNvSpPr txBox="1"/>
          <p:nvPr>
            <p:ph type="ctrTitle"/>
          </p:nvPr>
        </p:nvSpPr>
        <p:spPr>
          <a:xfrm>
            <a:off x="64050" y="373800"/>
            <a:ext cx="901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20">
                <a:latin typeface="Lato"/>
                <a:ea typeface="Lato"/>
                <a:cs typeface="Lato"/>
                <a:sym typeface="Lato"/>
              </a:rPr>
              <a:t>Future vision of ML</a:t>
            </a:r>
            <a:endParaRPr sz="407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275" y="1957629"/>
            <a:ext cx="1880375" cy="18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 txBox="1"/>
          <p:nvPr/>
        </p:nvSpPr>
        <p:spPr>
          <a:xfrm>
            <a:off x="413238" y="1278909"/>
            <a:ext cx="344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2020"/>
                </a:solidFill>
                <a:latin typeface="Lato Light"/>
                <a:ea typeface="Lato Light"/>
                <a:cs typeface="Lato Light"/>
                <a:sym typeface="Lato Light"/>
              </a:rPr>
              <a:t>Architectures determined by</a:t>
            </a:r>
            <a:endParaRPr>
              <a:solidFill>
                <a:srgbClr val="FF202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2020"/>
                </a:solidFill>
                <a:latin typeface="Lato"/>
                <a:ea typeface="Lato"/>
                <a:cs typeface="Lato"/>
                <a:sym typeface="Lato"/>
              </a:rPr>
              <a:t>trial-and-error</a:t>
            </a:r>
            <a:endParaRPr b="1">
              <a:solidFill>
                <a:srgbClr val="FF202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5115060" y="1249691"/>
            <a:ext cx="35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FE4E"/>
                </a:solidFill>
                <a:latin typeface="Lato Light"/>
                <a:ea typeface="Lato Light"/>
                <a:cs typeface="Lato Light"/>
                <a:sym typeface="Lato Light"/>
              </a:rPr>
              <a:t>Morphable </a:t>
            </a:r>
            <a:r>
              <a:rPr lang="en-GB">
                <a:solidFill>
                  <a:srgbClr val="84FE4E"/>
                </a:solidFill>
                <a:latin typeface="Lato Light"/>
                <a:ea typeface="Lato Light"/>
                <a:cs typeface="Lato Light"/>
                <a:sym typeface="Lato Light"/>
              </a:rPr>
              <a:t>architectures</a:t>
            </a:r>
            <a:endParaRPr>
              <a:solidFill>
                <a:srgbClr val="84FE4E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84FE4E"/>
                </a:solidFill>
                <a:latin typeface="Lato"/>
                <a:ea typeface="Lato"/>
                <a:cs typeface="Lato"/>
                <a:sym typeface="Lato"/>
              </a:rPr>
              <a:t>automatic inductive bias</a:t>
            </a:r>
            <a:endParaRPr b="1">
              <a:solidFill>
                <a:srgbClr val="84FE4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2718698" y="2123879"/>
            <a:ext cx="35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9DAF8"/>
                </a:solidFill>
                <a:latin typeface="Lato Light"/>
                <a:ea typeface="Lato Light"/>
                <a:cs typeface="Lato Light"/>
                <a:sym typeface="Lato Light"/>
              </a:rPr>
              <a:t>Bayesian </a:t>
            </a:r>
            <a:r>
              <a:rPr b="1" lang="en-GB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model selection</a:t>
            </a:r>
            <a:endParaRPr b="1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1775"/>
            <a:ext cx="4123225" cy="27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00" y="1350036"/>
            <a:ext cx="4161200" cy="20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4"/>
          <p:cNvSpPr txBox="1"/>
          <p:nvPr>
            <p:ph type="title"/>
          </p:nvPr>
        </p:nvSpPr>
        <p:spPr>
          <a:xfrm>
            <a:off x="311700" y="369913"/>
            <a:ext cx="532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Invariance Learning in Deep Nets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54"/>
          <p:cNvSpPr txBox="1"/>
          <p:nvPr/>
        </p:nvSpPr>
        <p:spPr>
          <a:xfrm>
            <a:off x="4613200" y="3741025"/>
            <a:ext cx="488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[9]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Invariance Learning in Deep Neural Networks</a:t>
            </a:r>
            <a:br>
              <a:rPr b="1" lang="en-GB">
                <a:latin typeface="Lato"/>
                <a:ea typeface="Lato"/>
                <a:cs typeface="Lato"/>
                <a:sym typeface="Lato"/>
              </a:rPr>
            </a:br>
            <a:r>
              <a:rPr b="1" lang="en-GB">
                <a:latin typeface="Lato"/>
                <a:ea typeface="Lato"/>
                <a:cs typeface="Lato"/>
                <a:sym typeface="Lato"/>
              </a:rPr>
              <a:t>with Differentiable Laplace Approximations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Alexander Immer*, Tycho F.A. van der Ouderaa*,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Vincent Fortuin, G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unnar Rätsch and Mark van der Wilk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NeurIPS 2022	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7" name="Google Shape;40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100" y="4097961"/>
            <a:ext cx="3992212" cy="7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Invariance Learning in Deep Nets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750" y="445023"/>
            <a:ext cx="2406200" cy="311782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>
              <a:srgbClr val="000000">
                <a:alpha val="36000"/>
              </a:srgbClr>
            </a:outerShdw>
          </a:effectLst>
        </p:spPr>
      </p:pic>
      <p:sp>
        <p:nvSpPr>
          <p:cNvPr id="414" name="Google Shape;414;p55"/>
          <p:cNvSpPr txBox="1"/>
          <p:nvPr/>
        </p:nvSpPr>
        <p:spPr>
          <a:xfrm>
            <a:off x="4613200" y="3741025"/>
            <a:ext cx="488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[9]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Invariance Learning in Deep Neural Networks</a:t>
            </a:r>
            <a:br>
              <a:rPr b="1" lang="en-GB">
                <a:latin typeface="Lato"/>
                <a:ea typeface="Lato"/>
                <a:cs typeface="Lato"/>
                <a:sym typeface="Lato"/>
              </a:rPr>
            </a:br>
            <a:r>
              <a:rPr b="1" lang="en-GB">
                <a:latin typeface="Lato"/>
                <a:ea typeface="Lato"/>
                <a:cs typeface="Lato"/>
                <a:sym typeface="Lato"/>
              </a:rPr>
              <a:t>with Differentiable Laplace Approximations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Alexander Immer*, Tycho F.A. van der Ouderaa*,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Vincent Fortuin, Gunnar 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Rätsch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and Mark van der Wilk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NeurIPS 2022	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25" y="862775"/>
            <a:ext cx="4946300" cy="27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 txBox="1"/>
          <p:nvPr>
            <p:ph type="title"/>
          </p:nvPr>
        </p:nvSpPr>
        <p:spPr>
          <a:xfrm>
            <a:off x="1544698" y="2209200"/>
            <a:ext cx="60546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What about learning equivariances?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/>
        </p:nvSpPr>
        <p:spPr>
          <a:xfrm>
            <a:off x="289867" y="3986321"/>
            <a:ext cx="965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[10]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Relaxing Equivariance Constraints with Non-stationary Continuous Filters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Tycho F.A. van der Ouderaa, David Romero and Mark van der Wilk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NeurIPS 2022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Relaxing equivariance constraints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Google Shape;4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862" y="445025"/>
            <a:ext cx="2479965" cy="3199049"/>
          </a:xfrm>
          <a:prstGeom prst="rect">
            <a:avLst/>
          </a:prstGeom>
          <a:noFill/>
          <a:ln>
            <a:noFill/>
          </a:ln>
          <a:effectLst>
            <a:outerShdw blurRad="185738" rotWithShape="0" algn="bl">
              <a:srgbClr val="000000">
                <a:alpha val="29000"/>
              </a:srgbClr>
            </a:outerShdw>
          </a:effectLst>
        </p:spPr>
      </p:pic>
      <p:pic>
        <p:nvPicPr>
          <p:cNvPr id="428" name="Google Shape;42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98" y="1170125"/>
            <a:ext cx="4770222" cy="26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311700" y="445025"/>
            <a:ext cx="36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Continuous kernels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p58"/>
          <p:cNvPicPr preferRelativeResize="0"/>
          <p:nvPr/>
        </p:nvPicPr>
        <p:blipFill rotWithShape="1">
          <a:blip r:embed="rId3">
            <a:alphaModFix/>
          </a:blip>
          <a:srcRect b="0" l="0" r="52863" t="83950"/>
          <a:stretch/>
        </p:blipFill>
        <p:spPr>
          <a:xfrm>
            <a:off x="5206456" y="3618079"/>
            <a:ext cx="3313634" cy="45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8"/>
          <p:cNvPicPr preferRelativeResize="0"/>
          <p:nvPr/>
        </p:nvPicPr>
        <p:blipFill rotWithShape="1">
          <a:blip r:embed="rId3">
            <a:alphaModFix/>
          </a:blip>
          <a:srcRect b="80042" l="0" r="52863" t="0"/>
          <a:stretch/>
        </p:blipFill>
        <p:spPr>
          <a:xfrm>
            <a:off x="5206456" y="3057990"/>
            <a:ext cx="3313634" cy="56007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437" name="Google Shape;437;p58"/>
          <p:cNvSpPr txBox="1"/>
          <p:nvPr/>
        </p:nvSpPr>
        <p:spPr>
          <a:xfrm>
            <a:off x="294830" y="4199825"/>
            <a:ext cx="698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[11]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Sparse Convolutions on Lie Groups</a:t>
            </a:r>
            <a:br>
              <a:rPr b="1"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Tycho F.A. van der Ouderaa and Mark van der Wilk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NeurIPS 2022 (Workshop on Symmetry and Geometry in Neural Representations)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58"/>
          <p:cNvPicPr preferRelativeResize="0"/>
          <p:nvPr/>
        </p:nvPicPr>
        <p:blipFill rotWithShape="1">
          <a:blip r:embed="rId4">
            <a:alphaModFix/>
          </a:blip>
          <a:srcRect b="0" l="7735" r="31404" t="18380"/>
          <a:stretch/>
        </p:blipFill>
        <p:spPr>
          <a:xfrm>
            <a:off x="311701" y="1443350"/>
            <a:ext cx="4686925" cy="11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8"/>
          <p:cNvPicPr preferRelativeResize="0"/>
          <p:nvPr/>
        </p:nvPicPr>
        <p:blipFill rotWithShape="1">
          <a:blip r:embed="rId4">
            <a:alphaModFix/>
          </a:blip>
          <a:srcRect b="0" l="75114" r="5561" t="18380"/>
          <a:stretch/>
        </p:blipFill>
        <p:spPr>
          <a:xfrm>
            <a:off x="4810050" y="822827"/>
            <a:ext cx="2537551" cy="20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9163" y="1095260"/>
            <a:ext cx="1984399" cy="1488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/>
        </p:nvSpPr>
        <p:spPr>
          <a:xfrm>
            <a:off x="240625" y="3906325"/>
            <a:ext cx="698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[12]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Learning Layer-wise Equivariances Automatically using Gradients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Tycho F.A. van der Ouderaa, Alexander Immer, Mark van der Wilk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NeurIPS 2023 (Awarded with spotlight)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59"/>
          <p:cNvSpPr txBox="1"/>
          <p:nvPr>
            <p:ph type="title"/>
          </p:nvPr>
        </p:nvSpPr>
        <p:spPr>
          <a:xfrm>
            <a:off x="240625" y="289850"/>
            <a:ext cx="55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Learning layer-wise equivariances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7" name="Google Shape;4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520" y="1396482"/>
            <a:ext cx="4976973" cy="78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631" y="2501051"/>
            <a:ext cx="2963573" cy="15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9"/>
          <p:cNvSpPr txBox="1"/>
          <p:nvPr/>
        </p:nvSpPr>
        <p:spPr>
          <a:xfrm>
            <a:off x="4015333" y="923750"/>
            <a:ext cx="4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MNIST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3907433" y="2330625"/>
            <a:ext cx="4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CIFAR-10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 txBox="1"/>
          <p:nvPr>
            <p:ph type="title"/>
          </p:nvPr>
        </p:nvSpPr>
        <p:spPr>
          <a:xfrm>
            <a:off x="311700" y="204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Symmetries in Dynamical Systems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1"/>
          <p:cNvSpPr txBox="1"/>
          <p:nvPr/>
        </p:nvSpPr>
        <p:spPr>
          <a:xfrm>
            <a:off x="240625" y="3906325"/>
            <a:ext cx="698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[13]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Noether's razor</a:t>
            </a:r>
            <a:br>
              <a:rPr b="1"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Tycho F.A. van der Ouderaa, Mark van der Wilk, Pim de Haan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submission.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61"/>
          <p:cNvSpPr txBox="1"/>
          <p:nvPr>
            <p:ph type="title"/>
          </p:nvPr>
        </p:nvSpPr>
        <p:spPr>
          <a:xfrm>
            <a:off x="240625" y="289850"/>
            <a:ext cx="55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Noether's razor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975" y="372150"/>
            <a:ext cx="3107501" cy="12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95" y="1596448"/>
            <a:ext cx="8235073" cy="166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800" y="3169724"/>
            <a:ext cx="7844574" cy="95084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1"/>
          <p:cNvSpPr txBox="1"/>
          <p:nvPr/>
        </p:nvSpPr>
        <p:spPr>
          <a:xfrm>
            <a:off x="6145975" y="92575"/>
            <a:ext cx="1645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Harmonic oscillator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66" name="Google Shape;466;p61"/>
          <p:cNvSpPr txBox="1"/>
          <p:nvPr/>
        </p:nvSpPr>
        <p:spPr>
          <a:xfrm>
            <a:off x="289900" y="1029388"/>
            <a:ext cx="474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Automatic symmetry discovery in dynamical systems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/>
          <p:nvPr/>
        </p:nvSpPr>
        <p:spPr>
          <a:xfrm>
            <a:off x="626113" y="3403375"/>
            <a:ext cx="2856300" cy="95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2"/>
          <p:cNvSpPr txBox="1"/>
          <p:nvPr>
            <p:ph type="title"/>
          </p:nvPr>
        </p:nvSpPr>
        <p:spPr>
          <a:xfrm>
            <a:off x="311700" y="109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Tycho van der Ouderaa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3" name="Google Shape;4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630" y="1674914"/>
            <a:ext cx="333000" cy="3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2"/>
          <p:cNvSpPr txBox="1"/>
          <p:nvPr/>
        </p:nvSpPr>
        <p:spPr>
          <a:xfrm>
            <a:off x="3244509" y="1616209"/>
            <a:ext cx="3145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DA1F2"/>
                </a:solidFill>
                <a:latin typeface="Lato"/>
                <a:ea typeface="Lato"/>
                <a:cs typeface="Lato"/>
                <a:sym typeface="Lato"/>
              </a:rPr>
              <a:t>@tychovdo</a:t>
            </a:r>
            <a:endParaRPr>
              <a:solidFill>
                <a:srgbClr val="1DA1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tychovdo@gmail.com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5" name="Google Shape;47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598" y="1958959"/>
            <a:ext cx="380549" cy="38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681" y="3532347"/>
            <a:ext cx="2633083" cy="6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 rotWithShape="1">
          <a:blip r:embed="rId6">
            <a:alphaModFix/>
          </a:blip>
          <a:srcRect b="30103" l="9395" r="10160" t="27792"/>
          <a:stretch/>
        </p:blipFill>
        <p:spPr>
          <a:xfrm>
            <a:off x="5095800" y="3265437"/>
            <a:ext cx="3270000" cy="114148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2"/>
          <p:cNvSpPr txBox="1"/>
          <p:nvPr/>
        </p:nvSpPr>
        <p:spPr>
          <a:xfrm>
            <a:off x="2867595" y="2350325"/>
            <a:ext cx="357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2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Supervi</a:t>
            </a:r>
            <a:r>
              <a:rPr lang="en-GB" sz="152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sed by</a:t>
            </a:r>
            <a:r>
              <a:rPr lang="en-GB" sz="152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 Dr. Mark van der Wilk</a:t>
            </a:r>
            <a:endParaRPr sz="152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Logo" id="479" name="Google Shape;479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8350" y="1220775"/>
            <a:ext cx="1061749" cy="10637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2"/>
          <p:cNvSpPr txBox="1"/>
          <p:nvPr/>
        </p:nvSpPr>
        <p:spPr>
          <a:xfrm>
            <a:off x="599109" y="2933847"/>
            <a:ext cx="31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Postgraduate student (PhD) at: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5158209" y="2963097"/>
            <a:ext cx="31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Visiting researcher at: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62"/>
          <p:cNvSpPr txBox="1"/>
          <p:nvPr>
            <p:ph idx="4294967295" type="ctrTitle"/>
          </p:nvPr>
        </p:nvSpPr>
        <p:spPr>
          <a:xfrm>
            <a:off x="311700" y="356725"/>
            <a:ext cx="85206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80">
                <a:latin typeface="Lato"/>
                <a:ea typeface="Lato"/>
                <a:cs typeface="Lato"/>
                <a:sym typeface="Lato"/>
              </a:rPr>
              <a:t>Bayesian Neural Model Selection for Symmetry Learning</a:t>
            </a:r>
            <a:endParaRPr sz="258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28"/>
          <p:cNvCxnSpPr/>
          <p:nvPr/>
        </p:nvCxnSpPr>
        <p:spPr>
          <a:xfrm>
            <a:off x="3815508" y="2921840"/>
            <a:ext cx="1381200" cy="0"/>
          </a:xfrm>
          <a:prstGeom prst="straightConnector1">
            <a:avLst/>
          </a:prstGeom>
          <a:noFill/>
          <a:ln cap="flat" cmpd="sng" w="114300">
            <a:solidFill>
              <a:srgbClr val="C9DAF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350" y="1990141"/>
            <a:ext cx="1830576" cy="18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/>
        </p:nvSpPr>
        <p:spPr>
          <a:xfrm>
            <a:off x="64050" y="4067452"/>
            <a:ext cx="901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References:</a:t>
            </a:r>
            <a:endParaRPr sz="1100">
              <a:solidFill>
                <a:schemeClr val="lt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Left: </a:t>
            </a:r>
            <a:r>
              <a:rPr i="1"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Bridge the Gap Between VQA and Human Behavior on Omnidirectional Video: A Large-Scale Dataset and a Deep Learning Model, </a:t>
            </a:r>
            <a:r>
              <a:rPr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Chen Li, Mai Xu, Xinzhe Du, Zulin Wang</a:t>
            </a:r>
            <a:endParaRPr sz="1100">
              <a:solidFill>
                <a:schemeClr val="lt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Right video:"Neurons connecting to one another in a Petri dish - growth cones." by </a:t>
            </a:r>
            <a:r>
              <a:rPr i="1"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Dr Lila Landowski</a:t>
            </a:r>
            <a:br>
              <a:rPr i="1"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Right picture: Wells, R. (Producer), Clements, R., &amp; Musker, J. (Directors). (2002). Treasure Planet [Film]. Walt Disney Pictures.</a:t>
            </a:r>
            <a:br>
              <a:rPr i="1" lang="en-GB" sz="11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endParaRPr sz="1100">
              <a:solidFill>
                <a:schemeClr val="l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" name="Google Shape;125;p28"/>
          <p:cNvSpPr txBox="1"/>
          <p:nvPr>
            <p:ph type="ctrTitle"/>
          </p:nvPr>
        </p:nvSpPr>
        <p:spPr>
          <a:xfrm>
            <a:off x="64050" y="373800"/>
            <a:ext cx="901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20">
                <a:latin typeface="Lato"/>
                <a:ea typeface="Lato"/>
                <a:cs typeface="Lato"/>
                <a:sym typeface="Lato"/>
              </a:rPr>
              <a:t>Future vision of ML</a:t>
            </a:r>
            <a:endParaRPr sz="407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275" y="1957629"/>
            <a:ext cx="1880375" cy="18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1425" y="2821600"/>
            <a:ext cx="2409900" cy="11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2718698" y="2123879"/>
            <a:ext cx="35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9DAF8"/>
                </a:solidFill>
                <a:latin typeface="Lato Light"/>
                <a:ea typeface="Lato Light"/>
                <a:cs typeface="Lato Light"/>
                <a:sym typeface="Lato Light"/>
              </a:rPr>
              <a:t>Bayesian </a:t>
            </a:r>
            <a:r>
              <a:rPr b="1" lang="en-GB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model selection</a:t>
            </a:r>
            <a:endParaRPr b="1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413238" y="1278909"/>
            <a:ext cx="344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2020"/>
                </a:solidFill>
                <a:latin typeface="Lato Light"/>
                <a:ea typeface="Lato Light"/>
                <a:cs typeface="Lato Light"/>
                <a:sym typeface="Lato Light"/>
              </a:rPr>
              <a:t>Architectures determined by</a:t>
            </a:r>
            <a:endParaRPr>
              <a:solidFill>
                <a:srgbClr val="FF202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2020"/>
                </a:solidFill>
                <a:latin typeface="Lato"/>
                <a:ea typeface="Lato"/>
                <a:cs typeface="Lato"/>
                <a:sym typeface="Lato"/>
              </a:rPr>
              <a:t>trial-and-error</a:t>
            </a:r>
            <a:endParaRPr b="1">
              <a:solidFill>
                <a:srgbClr val="FF202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5115060" y="1249691"/>
            <a:ext cx="35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FE4E"/>
                </a:solidFill>
                <a:latin typeface="Lato Light"/>
                <a:ea typeface="Lato Light"/>
                <a:cs typeface="Lato Light"/>
                <a:sym typeface="Lato Light"/>
              </a:rPr>
              <a:t>Morphable architectures</a:t>
            </a:r>
            <a:endParaRPr>
              <a:solidFill>
                <a:srgbClr val="84FE4E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84FE4E"/>
                </a:solidFill>
                <a:latin typeface="Lato"/>
                <a:ea typeface="Lato"/>
                <a:cs typeface="Lato"/>
                <a:sym typeface="Lato"/>
              </a:rPr>
              <a:t>automatic inductive bias</a:t>
            </a:r>
            <a:endParaRPr b="1">
              <a:solidFill>
                <a:srgbClr val="84FE4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00" y="187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Fitting a neural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100" y="2637025"/>
            <a:ext cx="2786650" cy="3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Regular training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(maximum likelihood / MAP)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0"/>
          <p:cNvSpPr txBox="1"/>
          <p:nvPr>
            <p:ph type="title"/>
          </p:nvPr>
        </p:nvSpPr>
        <p:spPr>
          <a:xfrm>
            <a:off x="-210237" y="1274900"/>
            <a:ext cx="2421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Likelihood:</a:t>
            </a:r>
            <a:endParaRPr sz="1133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Prior: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6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144" y="1457094"/>
            <a:ext cx="948275" cy="2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 rotWithShape="1">
          <a:blip r:embed="rId4">
            <a:alphaModFix/>
          </a:blip>
          <a:srcRect b="0" l="0" r="78067" t="0"/>
          <a:stretch/>
        </p:blipFill>
        <p:spPr>
          <a:xfrm>
            <a:off x="2351668" y="2008600"/>
            <a:ext cx="600326" cy="3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Regular training </a:t>
            </a:r>
            <a:r>
              <a:rPr lang="en-GB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(maximum likelihood / MAP)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31"/>
          <p:cNvSpPr txBox="1"/>
          <p:nvPr>
            <p:ph type="title"/>
          </p:nvPr>
        </p:nvSpPr>
        <p:spPr>
          <a:xfrm>
            <a:off x="-210237" y="1274900"/>
            <a:ext cx="2421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Likelihood:</a:t>
            </a:r>
            <a:endParaRPr sz="1133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Prior: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Posterior: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6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144" y="1457094"/>
            <a:ext cx="948275" cy="2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 b="0" l="0" r="78067" t="0"/>
          <a:stretch/>
        </p:blipFill>
        <p:spPr>
          <a:xfrm>
            <a:off x="2351668" y="2008600"/>
            <a:ext cx="600326" cy="3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715" y="2420430"/>
            <a:ext cx="3014076" cy="6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Regular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training </a:t>
            </a:r>
            <a:r>
              <a:rPr lang="en-GB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(maximum likelihood / MAP)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32"/>
          <p:cNvSpPr txBox="1"/>
          <p:nvPr>
            <p:ph type="title"/>
          </p:nvPr>
        </p:nvSpPr>
        <p:spPr>
          <a:xfrm>
            <a:off x="-210225" y="1274900"/>
            <a:ext cx="2421600" cy="27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Likelihood:</a:t>
            </a:r>
            <a:endParaRPr sz="1133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Prior: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Posterior: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Optimal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144" y="1457094"/>
            <a:ext cx="948275" cy="2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 rotWithShape="1">
          <a:blip r:embed="rId4">
            <a:alphaModFix/>
          </a:blip>
          <a:srcRect b="0" l="0" r="78067" t="0"/>
          <a:stretch/>
        </p:blipFill>
        <p:spPr>
          <a:xfrm>
            <a:off x="2351668" y="2008600"/>
            <a:ext cx="600326" cy="3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715" y="2420430"/>
            <a:ext cx="3014076" cy="6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513" y="3208199"/>
            <a:ext cx="6229427" cy="17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32"/>
          <p:cNvCxnSpPr/>
          <p:nvPr/>
        </p:nvCxnSpPr>
        <p:spPr>
          <a:xfrm flipH="1" rot="10800000">
            <a:off x="4618486" y="3925478"/>
            <a:ext cx="822900" cy="28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2"/>
          <p:cNvSpPr/>
          <p:nvPr/>
        </p:nvSpPr>
        <p:spPr>
          <a:xfrm>
            <a:off x="2931413" y="4277840"/>
            <a:ext cx="4125000" cy="696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 txBox="1"/>
          <p:nvPr/>
        </p:nvSpPr>
        <p:spPr>
          <a:xfrm>
            <a:off x="7179863" y="4385151"/>
            <a:ext cx="16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3C47D"/>
                </a:solidFill>
              </a:rPr>
              <a:t>Regular loss</a:t>
            </a:r>
            <a:endParaRPr sz="18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076" y="1325050"/>
            <a:ext cx="4764001" cy="5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Supervised training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(maximum likelihood / MAP)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33"/>
          <p:cNvSpPr txBox="1"/>
          <p:nvPr>
            <p:ph type="title"/>
          </p:nvPr>
        </p:nvSpPr>
        <p:spPr>
          <a:xfrm>
            <a:off x="-210237" y="1274900"/>
            <a:ext cx="2421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Likelihood:</a:t>
            </a:r>
            <a:endParaRPr sz="1133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Prior: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Posterior: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Optimal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670" y="2008589"/>
            <a:ext cx="2737177" cy="3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 rotWithShape="1">
          <a:blip r:embed="rId5">
            <a:alphaModFix/>
          </a:blip>
          <a:srcRect b="0" l="0" r="62496" t="0"/>
          <a:stretch/>
        </p:blipFill>
        <p:spPr>
          <a:xfrm>
            <a:off x="2327409" y="2419675"/>
            <a:ext cx="1331824" cy="6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/>
          <p:nvPr/>
        </p:nvSpPr>
        <p:spPr>
          <a:xfrm>
            <a:off x="550463" y="1017725"/>
            <a:ext cx="6861300" cy="1982400"/>
          </a:xfrm>
          <a:prstGeom prst="rect">
            <a:avLst/>
          </a:prstGeom>
          <a:solidFill>
            <a:srgbClr val="212121">
              <a:alpha val="56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8999" y="3051549"/>
            <a:ext cx="6196122" cy="9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